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60" r:id="rId4"/>
    <p:sldId id="259" r:id="rId5"/>
    <p:sldId id="258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3" r:id="rId15"/>
    <p:sldId id="274" r:id="rId16"/>
    <p:sldId id="276" r:id="rId17"/>
    <p:sldId id="277" r:id="rId18"/>
    <p:sldId id="275" r:id="rId19"/>
    <p:sldId id="278" r:id="rId20"/>
    <p:sldId id="279" r:id="rId21"/>
    <p:sldId id="280" r:id="rId22"/>
    <p:sldId id="282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Approximate Effectiveness in Randomized Control</a:t>
            </a:r>
            <a:r>
              <a:rPr lang="en-US" baseline="0" dirty="0" smtClean="0"/>
              <a:t> Trials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Lorcaserin</c:v>
                </c:pt>
                <c:pt idx="1">
                  <c:v>Orlistat</c:v>
                </c:pt>
                <c:pt idx="2">
                  <c:v>Phen/Top</c:v>
                </c:pt>
                <c:pt idx="3">
                  <c:v>Liragutide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6.5</c:v>
                </c:pt>
                <c:pt idx="2">
                  <c:v>9.0</c:v>
                </c:pt>
                <c:pt idx="3">
                  <c:v>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65060672"/>
        <c:axId val="-565058896"/>
      </c:barChart>
      <c:catAx>
        <c:axId val="-56506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058896"/>
        <c:crosses val="autoZero"/>
        <c:auto val="1"/>
        <c:lblAlgn val="ctr"/>
        <c:lblOffset val="100"/>
        <c:noMultiLvlLbl val="0"/>
      </c:catAx>
      <c:valAx>
        <c:axId val="-56505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Loss over Placebo (kg)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6506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Effectiveness of Pharmacology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After Treatment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125.0</c:v>
                </c:pt>
                <c:pt idx="1">
                  <c:v>105.0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6.0</c:v>
                </c:pt>
                <c:pt idx="1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526498304"/>
        <c:axId val="-1031096016"/>
      </c:barChart>
      <c:catAx>
        <c:axId val="-5264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31096016"/>
        <c:crosses val="autoZero"/>
        <c:auto val="1"/>
        <c:lblAlgn val="ctr"/>
        <c:lblOffset val="100"/>
        <c:noMultiLvlLbl val="0"/>
      </c:catAx>
      <c:valAx>
        <c:axId val="-103109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(kg)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649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Effectiveness of </a:t>
            </a:r>
            <a:r>
              <a:rPr lang="en-US" dirty="0" smtClean="0"/>
              <a:t>Bariatric Surgery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85.0</c:v>
                </c:pt>
                <c:pt idx="1">
                  <c:v>71.0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Remaining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7.0</c:v>
                </c:pt>
                <c:pt idx="1">
                  <c:v>7.0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31.0</c:v>
                </c:pt>
                <c:pt idx="1">
                  <c:v>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885029568"/>
        <c:axId val="-885898192"/>
      </c:barChart>
      <c:catAx>
        <c:axId val="-88502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898192"/>
        <c:crosses val="autoZero"/>
        <c:auto val="1"/>
        <c:lblAlgn val="ctr"/>
        <c:lblOffset val="100"/>
        <c:noMultiLvlLbl val="0"/>
      </c:catAx>
      <c:valAx>
        <c:axId val="-88589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(kg)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502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0.08605</cdr:x>
      <cdr:y>0.444</cdr:y>
    </cdr:from>
    <cdr:to>
      <cdr:x>0.97311</cdr:x>
      <cdr:y>0.45057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904875" y="1931987"/>
          <a:ext cx="9328004" cy="28575"/>
        </a:xfrm>
        <a:prstGeom xmlns:a="http://schemas.openxmlformats.org/drawingml/2006/main" prst="line">
          <a:avLst/>
        </a:prstGeom>
        <a:ln xmlns:a="http://schemas.openxmlformats.org/drawingml/2006/main" w="44450">
          <a:solidFill>
            <a:schemeClr val="accent2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335C4-3A97-4742-9EEB-2F41F0ECCB91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80556-6643-CF45-831A-36DBD54C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reserarch</a:t>
            </a:r>
            <a:r>
              <a:rPr lang="en-US" baseline="0" dirty="0" smtClean="0"/>
              <a:t> about endocannabinoids and </a:t>
            </a:r>
            <a:r>
              <a:rPr lang="en-US" baseline="0" dirty="0" err="1" smtClean="0"/>
              <a:t>dopaminergics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0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0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0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E0F2-295B-2A49-A776-32EFF998ACDB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Pharmacologic and Surgical Approaches to Obesity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liragutide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</a:t>
            </a:r>
            <a:r>
              <a:rPr lang="en-US" dirty="0" smtClean="0"/>
              <a:t>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8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Phentermine and </a:t>
            </a:r>
            <a:r>
              <a:rPr lang="en-US" dirty="0" err="1" smtClean="0"/>
              <a:t>Topiramate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Phentermine is an amphetamine</a:t>
            </a:r>
          </a:p>
          <a:p>
            <a:pPr lvl="1"/>
            <a:r>
              <a:rPr lang="en-US" dirty="0" smtClean="0"/>
              <a:t>Causes release of </a:t>
            </a:r>
            <a:r>
              <a:rPr lang="en-US" dirty="0" err="1" smtClean="0"/>
              <a:t>noradenaline</a:t>
            </a:r>
            <a:r>
              <a:rPr lang="en-US" dirty="0" smtClean="0"/>
              <a:t> into synapses (SNS activator)</a:t>
            </a:r>
          </a:p>
          <a:p>
            <a:pPr lvl="1"/>
            <a:r>
              <a:rPr lang="en-US" dirty="0" smtClean="0"/>
              <a:t>Immediate actions</a:t>
            </a:r>
          </a:p>
          <a:p>
            <a:pPr lvl="1"/>
            <a:r>
              <a:rPr lang="en-US" dirty="0" smtClean="0"/>
              <a:t>May increase energy expenditure</a:t>
            </a:r>
          </a:p>
          <a:p>
            <a:r>
              <a:rPr lang="en-US" dirty="0" smtClean="0"/>
              <a:t>Taken in the 70s as </a:t>
            </a:r>
            <a:r>
              <a:rPr lang="en-US" dirty="0" err="1" smtClean="0"/>
              <a:t>fenfluramine</a:t>
            </a:r>
            <a:r>
              <a:rPr lang="en-US" dirty="0" smtClean="0"/>
              <a:t>-phentermine, also known as fen-</a:t>
            </a:r>
            <a:r>
              <a:rPr lang="en-US" dirty="0" err="1" smtClean="0"/>
              <a:t>phen</a:t>
            </a:r>
            <a:endParaRPr lang="en-US" dirty="0" smtClean="0"/>
          </a:p>
          <a:p>
            <a:pPr lvl="1"/>
            <a:r>
              <a:rPr lang="en-US" dirty="0" smtClean="0"/>
              <a:t>Approved 1970s-1997</a:t>
            </a:r>
          </a:p>
          <a:p>
            <a:pPr lvl="1"/>
            <a:r>
              <a:rPr lang="en-US" dirty="0" smtClean="0"/>
              <a:t>Pulled for </a:t>
            </a:r>
            <a:r>
              <a:rPr lang="en-US" dirty="0" err="1" smtClean="0"/>
              <a:t>valvulopathies</a:t>
            </a:r>
            <a:r>
              <a:rPr lang="en-US" dirty="0" smtClean="0"/>
              <a:t> and pulmonary hypertension</a:t>
            </a:r>
          </a:p>
          <a:p>
            <a:r>
              <a:rPr lang="en-US" dirty="0" err="1" smtClean="0"/>
              <a:t>Topiramate</a:t>
            </a:r>
            <a:r>
              <a:rPr lang="en-US" dirty="0" smtClean="0"/>
              <a:t> is an anticonvulsant with anti-obesity side effects</a:t>
            </a:r>
          </a:p>
          <a:p>
            <a:pPr lvl="1"/>
            <a:r>
              <a:rPr lang="en-US" dirty="0" smtClean="0"/>
              <a:t>May enhance satiety long-term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of Phentermine/</a:t>
            </a:r>
            <a:r>
              <a:rPr lang="en-US" dirty="0" err="1" smtClean="0"/>
              <a:t>Topiramate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65300"/>
            <a:ext cx="62992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457823"/>
            <a:ext cx="1206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Allison </a:t>
            </a:r>
            <a:r>
              <a:rPr lang="en-US" dirty="0" smtClean="0">
                <a:effectLst/>
              </a:rPr>
              <a:t>DB, </a:t>
            </a:r>
            <a:r>
              <a:rPr lang="en-US" dirty="0" err="1" smtClean="0">
                <a:effectLst/>
              </a:rPr>
              <a:t>Gadde</a:t>
            </a:r>
            <a:r>
              <a:rPr lang="en-US" dirty="0" smtClean="0">
                <a:effectLst/>
              </a:rPr>
              <a:t> KM, Garvey WT, Peterson CA, </a:t>
            </a:r>
            <a:r>
              <a:rPr lang="en-US" dirty="0" err="1" smtClean="0">
                <a:effectLst/>
              </a:rPr>
              <a:t>Schwiers</a:t>
            </a:r>
            <a:r>
              <a:rPr lang="en-US" dirty="0" smtClean="0">
                <a:effectLst/>
              </a:rPr>
              <a:t> ML, </a:t>
            </a:r>
            <a:r>
              <a:rPr lang="en-US" dirty="0" err="1" smtClean="0">
                <a:effectLst/>
              </a:rPr>
              <a:t>Najarian</a:t>
            </a:r>
            <a:r>
              <a:rPr lang="en-US" dirty="0" smtClean="0">
                <a:effectLst/>
              </a:rPr>
              <a:t> T, Tam PY, </a:t>
            </a:r>
            <a:r>
              <a:rPr lang="en-US" dirty="0" err="1" smtClean="0">
                <a:effectLst/>
              </a:rPr>
              <a:t>Troupin</a:t>
            </a:r>
            <a:r>
              <a:rPr lang="en-US" dirty="0" smtClean="0">
                <a:effectLst/>
              </a:rPr>
              <a:t> B, Day WW. Controlled-Release Phentermine/</a:t>
            </a:r>
            <a:r>
              <a:rPr lang="en-US" dirty="0" err="1" smtClean="0">
                <a:effectLst/>
              </a:rPr>
              <a:t>Topiramate</a:t>
            </a:r>
            <a:r>
              <a:rPr lang="en-US" dirty="0" smtClean="0">
                <a:effectLst/>
              </a:rPr>
              <a:t> in Severely Obese Adults: A Randomized Controlled Trial (EQUIP). Obesity. Nature Publishing Group; 2012; 20: 330–42.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10.1038/oby.2011.330.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liragutide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Lorcaserin</a:t>
            </a:r>
            <a:r>
              <a:rPr lang="en-US" dirty="0" smtClean="0"/>
              <a:t> and Bupropion/Naltrexone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Lorcaserin</a:t>
            </a:r>
            <a:endParaRPr lang="en-US" dirty="0" smtClean="0"/>
          </a:p>
          <a:p>
            <a:pPr lvl="1"/>
            <a:r>
              <a:rPr lang="en-US" dirty="0" smtClean="0"/>
              <a:t>Serotonin Agonist (5-HT2C)</a:t>
            </a:r>
          </a:p>
          <a:p>
            <a:pPr lvl="1"/>
            <a:r>
              <a:rPr lang="en-US" dirty="0" smtClean="0"/>
              <a:t>Modified version of </a:t>
            </a:r>
            <a:r>
              <a:rPr lang="en-US" dirty="0" err="1" smtClean="0"/>
              <a:t>fenfluramine</a:t>
            </a:r>
            <a:endParaRPr lang="en-US" dirty="0" smtClean="0"/>
          </a:p>
          <a:p>
            <a:pPr lvl="1"/>
            <a:r>
              <a:rPr lang="en-US" dirty="0" smtClean="0"/>
              <a:t>Reduces hypothalamic signaling</a:t>
            </a:r>
          </a:p>
          <a:p>
            <a:pPr lvl="1"/>
            <a:r>
              <a:rPr lang="en-US" dirty="0" smtClean="0"/>
              <a:t>Regulates addiction related behaviors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Naltrexone</a:t>
            </a:r>
          </a:p>
          <a:p>
            <a:pPr lvl="1"/>
            <a:r>
              <a:rPr lang="en-US" dirty="0" smtClean="0"/>
              <a:t>Opioid Antagonist</a:t>
            </a:r>
          </a:p>
          <a:p>
            <a:pPr lvl="1"/>
            <a:r>
              <a:rPr lang="en-US" dirty="0" smtClean="0"/>
              <a:t>Also prescribed for alcohol and opioid dependence</a:t>
            </a:r>
          </a:p>
          <a:p>
            <a:r>
              <a:rPr lang="en-US" dirty="0" smtClean="0"/>
              <a:t>Bupropion</a:t>
            </a:r>
          </a:p>
          <a:p>
            <a:pPr lvl="1"/>
            <a:r>
              <a:rPr lang="en-US" dirty="0" smtClean="0"/>
              <a:t>Activates POMC neurons to </a:t>
            </a:r>
            <a:r>
              <a:rPr lang="en-US" dirty="0" err="1" smtClean="0"/>
              <a:t>supress</a:t>
            </a:r>
            <a:r>
              <a:rPr lang="en-US" dirty="0" smtClean="0"/>
              <a:t> appetite</a:t>
            </a:r>
          </a:p>
          <a:p>
            <a:pPr lvl="1"/>
            <a:r>
              <a:rPr lang="en-US" dirty="0" smtClean="0"/>
              <a:t>Antidepressant</a:t>
            </a:r>
          </a:p>
        </p:txBody>
      </p:sp>
    </p:spTree>
    <p:extLst>
      <p:ext uri="{BB962C8B-B14F-4D97-AF65-F5344CB8AC3E}">
        <p14:creationId xmlns:p14="http://schemas.microsoft.com/office/powerpoint/2010/main" val="9752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lorcaserin</a:t>
            </a:r>
            <a:r>
              <a:rPr lang="en-US" dirty="0" smtClean="0"/>
              <a:t> or naltrexone/</a:t>
            </a:r>
            <a:r>
              <a:rPr lang="en-US" dirty="0" err="1" smtClean="0"/>
              <a:t>bupropioin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Effectiveness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107955"/>
              </p:ext>
            </p:extLst>
          </p:nvPr>
        </p:nvGraphicFramePr>
        <p:xfrm>
          <a:off x="838200" y="146843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934670"/>
            <a:ext cx="974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smtClean="0"/>
              <a:t>from </a:t>
            </a:r>
            <a:r>
              <a:rPr lang="en-US" smtClean="0">
                <a:effectLst/>
              </a:rPr>
              <a:t>Bray </a:t>
            </a:r>
            <a:r>
              <a:rPr lang="en-US" dirty="0" smtClean="0">
                <a:effectLst/>
              </a:rPr>
              <a:t>GA, Ryan DH. Update on obesity pharmacotherapy. Ann N Y </a:t>
            </a:r>
            <a:r>
              <a:rPr lang="en-US" dirty="0" err="1" smtClean="0">
                <a:effectLst/>
              </a:rPr>
              <a:t>Acad</a:t>
            </a:r>
            <a:r>
              <a:rPr lang="en-US" dirty="0" smtClean="0">
                <a:effectLst/>
              </a:rPr>
              <a:t> Sci. 2014; 1311: 1–13.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10.1111/nyas.12328.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in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2438" cy="4351338"/>
          </a:xfrm>
        </p:spPr>
        <p:txBody>
          <a:bodyPr/>
          <a:lstStyle/>
          <a:p>
            <a:r>
              <a:rPr lang="en-US" dirty="0" smtClean="0"/>
              <a:t>Class 3 obesity (BMI is 40)</a:t>
            </a:r>
          </a:p>
          <a:p>
            <a:pPr lvl="1"/>
            <a:r>
              <a:rPr lang="en-US" dirty="0" smtClean="0"/>
              <a:t>Average Male (177cm) -&gt; 125 kg to be class 3</a:t>
            </a:r>
          </a:p>
          <a:p>
            <a:pPr lvl="1"/>
            <a:r>
              <a:rPr lang="en-US" dirty="0" smtClean="0"/>
              <a:t>Average Female (162cm) -&gt; 105 kg to be class 3</a:t>
            </a:r>
          </a:p>
          <a:p>
            <a:r>
              <a:rPr lang="en-US" dirty="0" smtClean="0"/>
              <a:t>Average effectiveness is ~6kg</a:t>
            </a:r>
          </a:p>
          <a:p>
            <a:r>
              <a:rPr lang="en-US" dirty="0" smtClean="0"/>
              <a:t>BMI now 37.7 (F)</a:t>
            </a:r>
          </a:p>
          <a:p>
            <a:pPr lvl="1"/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5906878"/>
              </p:ext>
            </p:extLst>
          </p:nvPr>
        </p:nvGraphicFramePr>
        <p:xfrm>
          <a:off x="5257801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1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Dinitrophenol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/>
          <a:lstStyle/>
          <a:p>
            <a:r>
              <a:rPr lang="en-US" dirty="0" smtClean="0"/>
              <a:t>Chemical </a:t>
            </a:r>
            <a:r>
              <a:rPr lang="en-US" dirty="0" err="1" smtClean="0"/>
              <a:t>uncoupler</a:t>
            </a:r>
            <a:endParaRPr lang="en-US" dirty="0" smtClean="0"/>
          </a:p>
          <a:p>
            <a:r>
              <a:rPr lang="en-US" dirty="0" smtClean="0"/>
              <a:t>Energy (heat) from digestion is generated </a:t>
            </a:r>
          </a:p>
          <a:p>
            <a:r>
              <a:rPr lang="en-US" dirty="0" smtClean="0"/>
              <a:t>Rather than used to make ATP the proton gradient is released</a:t>
            </a:r>
          </a:p>
          <a:p>
            <a:r>
              <a:rPr lang="en-US" dirty="0" smtClean="0"/>
              <a:t>So heat is generated as a </a:t>
            </a:r>
            <a:r>
              <a:rPr lang="en-US" dirty="0" err="1" smtClean="0"/>
              <a:t>biproduct</a:t>
            </a:r>
            <a:r>
              <a:rPr lang="en-US" dirty="0" smtClean="0"/>
              <a:t> </a:t>
            </a:r>
          </a:p>
          <a:p>
            <a:r>
              <a:rPr lang="en-US" dirty="0" smtClean="0"/>
              <a:t>Very effective, also causes </a:t>
            </a:r>
            <a:r>
              <a:rPr lang="en-US" dirty="0" err="1" smtClean="0"/>
              <a:t>hyperthermic</a:t>
            </a:r>
            <a:r>
              <a:rPr lang="en-US" dirty="0" smtClean="0"/>
              <a:t> death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919049" cy="44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7" y="1431541"/>
            <a:ext cx="7970838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Understand and be able to explain the physiological basis of the anti-obesity drugs orlistat, </a:t>
            </a:r>
            <a:r>
              <a:rPr lang="en-US" dirty="0" err="1" smtClean="0"/>
              <a:t>liragutide</a:t>
            </a:r>
            <a:r>
              <a:rPr lang="en-US" dirty="0" smtClean="0"/>
              <a:t>, phentermine/</a:t>
            </a:r>
            <a:r>
              <a:rPr lang="en-US" dirty="0" err="1" smtClean="0"/>
              <a:t>topiramate</a:t>
            </a:r>
            <a:r>
              <a:rPr lang="en-US" dirty="0" smtClean="0"/>
              <a:t>, </a:t>
            </a:r>
            <a:r>
              <a:rPr lang="en-US" dirty="0" err="1" smtClean="0"/>
              <a:t>lorcaserin</a:t>
            </a:r>
            <a:r>
              <a:rPr lang="en-US" dirty="0"/>
              <a:t> </a:t>
            </a:r>
            <a:r>
              <a:rPr lang="en-US" dirty="0" smtClean="0"/>
              <a:t>and naltrexone/</a:t>
            </a:r>
            <a:r>
              <a:rPr lang="en-US" dirty="0" err="1" smtClean="0"/>
              <a:t>bupriopion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Predict some potential side effects of these drugs based on their mechanism of action</a:t>
            </a:r>
          </a:p>
          <a:p>
            <a:r>
              <a:rPr lang="en-US" dirty="0" smtClean="0"/>
              <a:t>Evaluate the potential of exercise mimetics and other energy-expenditure increasing therapies.</a:t>
            </a:r>
          </a:p>
          <a:p>
            <a:r>
              <a:rPr lang="en-US" dirty="0" smtClean="0"/>
              <a:t>Explain the differences between Roux </a:t>
            </a:r>
            <a:r>
              <a:rPr lang="en-US" dirty="0" err="1" smtClean="0"/>
              <a:t>en</a:t>
            </a:r>
            <a:r>
              <a:rPr lang="en-US" dirty="0" smtClean="0"/>
              <a:t>-Y, Gastric Banding and Sleeve Gastrectomy.</a:t>
            </a:r>
          </a:p>
          <a:p>
            <a:r>
              <a:rPr lang="en-US" dirty="0" smtClean="0"/>
              <a:t>Contrast the effectiveness of surgical approaches to pharmacological approaches to obesity.</a:t>
            </a:r>
          </a:p>
          <a:p>
            <a:r>
              <a:rPr lang="en-US" dirty="0" smtClean="0"/>
              <a:t>Consider the differences in accessibility and outcomes for surgical approaches to obesity.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37" y="2100262"/>
            <a:ext cx="5867400" cy="3771900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70971819"/>
              </p:ext>
            </p:extLst>
          </p:nvPr>
        </p:nvGraphicFramePr>
        <p:xfrm>
          <a:off x="5681663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566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more effective?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3875" cy="4351338"/>
          </a:xfrm>
        </p:spPr>
        <p:txBody>
          <a:bodyPr/>
          <a:lstStyle/>
          <a:p>
            <a:r>
              <a:rPr lang="en-US" dirty="0" smtClean="0"/>
              <a:t>Less energy intake</a:t>
            </a:r>
          </a:p>
          <a:p>
            <a:pPr lvl="1"/>
            <a:r>
              <a:rPr lang="en-US" dirty="0" smtClean="0"/>
              <a:t>Less ingested</a:t>
            </a:r>
          </a:p>
          <a:p>
            <a:pPr lvl="1"/>
            <a:r>
              <a:rPr lang="en-US" dirty="0" smtClean="0"/>
              <a:t>Less absorption</a:t>
            </a:r>
          </a:p>
          <a:p>
            <a:r>
              <a:rPr lang="en-US" dirty="0" smtClean="0"/>
              <a:t>Less adaptive reductions in energy expenditure</a:t>
            </a:r>
          </a:p>
          <a:p>
            <a:r>
              <a:rPr lang="en-US" dirty="0" smtClean="0"/>
              <a:t>Mechanisms proposed</a:t>
            </a:r>
          </a:p>
          <a:p>
            <a:pPr lvl="1"/>
            <a:r>
              <a:rPr lang="en-US" dirty="0" smtClean="0"/>
              <a:t>GLP1</a:t>
            </a:r>
          </a:p>
          <a:p>
            <a:pPr lvl="1"/>
            <a:r>
              <a:rPr lang="en-US" dirty="0" smtClean="0"/>
              <a:t>Microbiota/Bile Acid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797" y="1343025"/>
            <a:ext cx="6333183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5188" y="5086350"/>
            <a:ext cx="30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BLC: Biggest Loser Competition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199" y="5576798"/>
            <a:ext cx="974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Knuth </a:t>
            </a:r>
            <a:r>
              <a:rPr lang="en-US" dirty="0" smtClean="0">
                <a:effectLst/>
              </a:rPr>
              <a:t>ND, Johannsen DL, </a:t>
            </a:r>
            <a:r>
              <a:rPr lang="en-US" dirty="0" err="1" smtClean="0">
                <a:effectLst/>
              </a:rPr>
              <a:t>Tamboli</a:t>
            </a:r>
            <a:r>
              <a:rPr lang="en-US" dirty="0" smtClean="0">
                <a:effectLst/>
              </a:rPr>
              <a:t> RA, Marks-Shulman PA, Huizenga R, Chen KY, </a:t>
            </a:r>
            <a:r>
              <a:rPr lang="en-US" dirty="0" err="1" smtClean="0">
                <a:effectLst/>
              </a:rPr>
              <a:t>Abumrad</a:t>
            </a:r>
            <a:r>
              <a:rPr lang="en-US" dirty="0" smtClean="0">
                <a:effectLst/>
              </a:rPr>
              <a:t> NN, </a:t>
            </a:r>
            <a:r>
              <a:rPr lang="en-US" dirty="0" err="1" smtClean="0">
                <a:effectLst/>
              </a:rPr>
              <a:t>Ravussin</a:t>
            </a:r>
            <a:r>
              <a:rPr lang="en-US" dirty="0" smtClean="0">
                <a:effectLst/>
              </a:rPr>
              <a:t> E, Hall KD. Metabolic adaptation following massive weight loss is related to the degree of energy imbalance and changes in circulating leptin. Obesity. 2014; 22: n/a-n/a.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10.1002/oby.20900.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1" y="1573678"/>
            <a:ext cx="4953056" cy="4293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51987" y="5867398"/>
            <a:ext cx="456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www.bariatric</a:t>
            </a:r>
            <a:r>
              <a:rPr lang="en-US" dirty="0" smtClean="0"/>
              <a:t>-surgery-</a:t>
            </a:r>
            <a:r>
              <a:rPr lang="en-US" dirty="0" err="1" smtClean="0"/>
              <a:t>source.com</a:t>
            </a:r>
            <a:r>
              <a:rPr lang="en-US" dirty="0" smtClean="0"/>
              <a:t>/cost-bariatric-</a:t>
            </a:r>
            <a:r>
              <a:rPr lang="en-US" dirty="0" err="1" smtClean="0"/>
              <a:t>surgery.html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67" y="1690688"/>
            <a:ext cx="6209320" cy="3495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0713" y="5305410"/>
            <a:ext cx="6491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Sussenbach</a:t>
            </a:r>
            <a:r>
              <a:rPr lang="en-US" dirty="0" smtClean="0">
                <a:effectLst/>
              </a:rPr>
              <a:t> SP, </a:t>
            </a:r>
            <a:r>
              <a:rPr lang="en-US" dirty="0" err="1" smtClean="0">
                <a:effectLst/>
              </a:rPr>
              <a:t>Padoin</a:t>
            </a:r>
            <a:r>
              <a:rPr lang="en-US" dirty="0" smtClean="0">
                <a:effectLst/>
              </a:rPr>
              <a:t> A V., Silva EN, </a:t>
            </a:r>
            <a:r>
              <a:rPr lang="en-US" dirty="0" err="1" smtClean="0">
                <a:effectLst/>
              </a:rPr>
              <a:t>Benzano</a:t>
            </a:r>
            <a:r>
              <a:rPr lang="en-US" dirty="0" smtClean="0">
                <a:effectLst/>
              </a:rPr>
              <a:t> D, </a:t>
            </a:r>
            <a:r>
              <a:rPr lang="en-US" dirty="0" err="1" smtClean="0">
                <a:effectLst/>
              </a:rPr>
              <a:t>Pufal</a:t>
            </a:r>
            <a:r>
              <a:rPr lang="en-US" dirty="0" smtClean="0">
                <a:effectLst/>
              </a:rPr>
              <a:t> MA, </a:t>
            </a:r>
            <a:r>
              <a:rPr lang="en-US" dirty="0" err="1" smtClean="0">
                <a:effectLst/>
              </a:rPr>
              <a:t>Barhouch</a:t>
            </a:r>
            <a:r>
              <a:rPr lang="en-US" dirty="0" smtClean="0">
                <a:effectLst/>
              </a:rPr>
              <a:t> AS, </a:t>
            </a:r>
            <a:r>
              <a:rPr lang="en-US" dirty="0" err="1" smtClean="0">
                <a:effectLst/>
              </a:rPr>
              <a:t>Chatkin</a:t>
            </a:r>
            <a:r>
              <a:rPr lang="en-US" dirty="0" smtClean="0">
                <a:effectLst/>
              </a:rPr>
              <a:t> R, Ramos RJ, </a:t>
            </a:r>
            <a:r>
              <a:rPr lang="en-US" dirty="0" err="1" smtClean="0">
                <a:effectLst/>
              </a:rPr>
              <a:t>Balestro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Mottin</a:t>
            </a:r>
            <a:r>
              <a:rPr lang="en-US" dirty="0" smtClean="0">
                <a:effectLst/>
              </a:rPr>
              <a:t> CC. Economic benefits of bariatric surgery.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 Surg. 2012; 22: 266–70.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10.1007/s11695-011-0558-z.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2606" y="1389012"/>
            <a:ext cx="440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Estimated Annual Costs </a:t>
            </a:r>
            <a:r>
              <a:rPr lang="en-US" smtClean="0"/>
              <a:t>Pre-and Post-Surgery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Understand and be able to explain the physiological basis of the anti-obesity drugs orlistat, </a:t>
            </a:r>
            <a:r>
              <a:rPr lang="en-US" dirty="0" err="1" smtClean="0"/>
              <a:t>liragutide</a:t>
            </a:r>
            <a:r>
              <a:rPr lang="en-US" dirty="0" smtClean="0"/>
              <a:t>, phentermine/</a:t>
            </a:r>
            <a:r>
              <a:rPr lang="en-US" dirty="0" err="1" smtClean="0"/>
              <a:t>topiramate</a:t>
            </a:r>
            <a:r>
              <a:rPr lang="en-US" dirty="0" smtClean="0"/>
              <a:t>, </a:t>
            </a:r>
            <a:r>
              <a:rPr lang="en-US" dirty="0" err="1" smtClean="0"/>
              <a:t>lorcaserin</a:t>
            </a:r>
            <a:r>
              <a:rPr lang="en-US" dirty="0"/>
              <a:t> </a:t>
            </a:r>
            <a:r>
              <a:rPr lang="en-US" dirty="0" smtClean="0"/>
              <a:t>and naltrexone/</a:t>
            </a:r>
            <a:r>
              <a:rPr lang="en-US" dirty="0" err="1" smtClean="0"/>
              <a:t>bupriopion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Predict some potential side effects of these drugs based on their mechanism of action</a:t>
            </a:r>
          </a:p>
          <a:p>
            <a:r>
              <a:rPr lang="en-US" dirty="0" smtClean="0"/>
              <a:t>Evaluate the potential of exercise mimetics and other energy-expenditure increasing therapies.</a:t>
            </a:r>
          </a:p>
          <a:p>
            <a:r>
              <a:rPr lang="en-US" dirty="0" smtClean="0"/>
              <a:t>Explain the differences between Roux </a:t>
            </a:r>
            <a:r>
              <a:rPr lang="en-US" dirty="0" err="1" smtClean="0"/>
              <a:t>en</a:t>
            </a:r>
            <a:r>
              <a:rPr lang="en-US" dirty="0" smtClean="0"/>
              <a:t>-Y, Gastric Banding and Sleeve Gastrectomy.</a:t>
            </a:r>
          </a:p>
          <a:p>
            <a:r>
              <a:rPr lang="en-US" dirty="0" smtClean="0"/>
              <a:t>Contrast the effectiveness of surgical approaches to pharmacological approaches to obesity.</a:t>
            </a:r>
          </a:p>
          <a:p>
            <a:r>
              <a:rPr lang="en-US" dirty="0" smtClean="0"/>
              <a:t>Consider the differences in accessibility and outcomes for surgical approaches to obesity.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Pharmacotherapy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Drugs intended to reduce obesity</a:t>
            </a:r>
          </a:p>
          <a:p>
            <a:pPr lvl="1"/>
            <a:r>
              <a:rPr lang="en-US" dirty="0" smtClean="0"/>
              <a:t>All either reduce energy intake or reduce energy expenditure</a:t>
            </a:r>
          </a:p>
          <a:p>
            <a:r>
              <a:rPr lang="en-US" dirty="0" smtClean="0"/>
              <a:t>Drugs intended to reduce obesity consequences</a:t>
            </a:r>
          </a:p>
          <a:p>
            <a:pPr lvl="1"/>
            <a:r>
              <a:rPr lang="en-US" dirty="0" smtClean="0"/>
              <a:t>Hyperlipidemia -&gt; Statins</a:t>
            </a:r>
          </a:p>
          <a:p>
            <a:pPr lvl="1"/>
            <a:r>
              <a:rPr lang="en-US" dirty="0" smtClean="0"/>
              <a:t>Diabetes/Insulin Resistance -&gt; Insulin, Metformin, GLP1 agonists, TZDs</a:t>
            </a:r>
          </a:p>
          <a:p>
            <a:pPr lvl="1"/>
            <a:r>
              <a:rPr lang="en-US" dirty="0" smtClean="0"/>
              <a:t>High Blood Pressure -&gt; Beta-Blockers, Angiotensin Receptor Blockers (ARBs)</a:t>
            </a:r>
          </a:p>
          <a:p>
            <a:pPr lvl="1"/>
            <a:r>
              <a:rPr lang="en-US" dirty="0" smtClean="0"/>
              <a:t>Liver Disease -&gt;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 drug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weight loss would you rather design a drug that:</a:t>
            </a:r>
          </a:p>
          <a:p>
            <a:pPr lvl="1"/>
            <a:r>
              <a:rPr lang="en-US" dirty="0" smtClean="0"/>
              <a:t>Reduced appetite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educed absorption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ncreased energy expenditure?</a:t>
            </a:r>
          </a:p>
          <a:p>
            <a:r>
              <a:rPr lang="en-US" dirty="0" smtClean="0"/>
              <a:t>Think of a pathway or mechanism that we have learned about and how a drug could help.  Be as specific as possible!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Anti-Obesity Drugs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91669"/>
              </p:ext>
            </p:extLst>
          </p:nvPr>
        </p:nvGraphicFramePr>
        <p:xfrm>
          <a:off x="838200" y="1825625"/>
          <a:ext cx="1051560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FDA Approval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Mechanism of 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Orlistat (Xenical)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Lipase inhibitor, reduces fat adsorption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Liraglutide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Saxenda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Victoza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GLP-1</a:t>
                      </a:r>
                      <a:r>
                        <a:rPr lang="en-US" baseline="0" dirty="0" smtClean="0"/>
                        <a:t> agonist, reduces hunger and gastric </a:t>
                      </a:r>
                      <a:r>
                        <a:rPr lang="en-US" baseline="0" dirty="0" smtClean="0"/>
                        <a:t>emptying, improves insulin responsiveness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Phentermine/</a:t>
                      </a:r>
                      <a:r>
                        <a:rPr lang="en-US" dirty="0" err="1" smtClean="0"/>
                        <a:t>Topiramate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Qysmia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Fen-Fen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Lorcaserin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Belviq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Naltrexone/Bupropion (</a:t>
                      </a:r>
                      <a:r>
                        <a:rPr lang="en-US" dirty="0" err="1" smtClean="0"/>
                        <a:t>Contrave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Dinitrophenol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1890s-1938 (formation of FDA)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heat production (energy expenditure)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1690688"/>
            <a:ext cx="711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orlistat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</a:t>
            </a:r>
            <a:r>
              <a:rPr lang="en-US" dirty="0" smtClean="0"/>
              <a:t>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8" y="2014537"/>
            <a:ext cx="5878191" cy="4413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2311" y="365125"/>
            <a:ext cx="8240889" cy="1113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Liragutide</a:t>
            </a:r>
            <a:r>
              <a:rPr lang="en-US" dirty="0" smtClean="0"/>
              <a:t>, a GLP-1 </a:t>
            </a:r>
            <a:r>
              <a:rPr lang="en-US" dirty="0" smtClean="0"/>
              <a:t>(Glucagon-Like Peptide 1</a:t>
            </a:r>
            <a:r>
              <a:rPr lang="en-US" dirty="0" smtClean="0"/>
              <a:t>) Agonist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2224" y="1825625"/>
            <a:ext cx="49815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Other benefits of GLP1 agonists Also sold as </a:t>
            </a:r>
            <a:r>
              <a:rPr lang="en-US" dirty="0" err="1" smtClean="0"/>
              <a:t>Victoza</a:t>
            </a:r>
            <a:endParaRPr lang="en-US" dirty="0" smtClean="0"/>
          </a:p>
          <a:p>
            <a:pPr lvl="1"/>
            <a:r>
              <a:rPr lang="en-US" dirty="0" smtClean="0"/>
              <a:t>Reduced cardiovascular risk</a:t>
            </a:r>
          </a:p>
          <a:p>
            <a:pPr lvl="1"/>
            <a:r>
              <a:rPr lang="en-US" dirty="0" smtClean="0"/>
              <a:t>Decreased </a:t>
            </a:r>
            <a:r>
              <a:rPr lang="en-US" dirty="0" err="1" smtClean="0"/>
              <a:t>glycemia</a:t>
            </a:r>
            <a:endParaRPr lang="en-US" dirty="0" smtClean="0"/>
          </a:p>
          <a:p>
            <a:r>
              <a:rPr lang="en-US" dirty="0" smtClean="0"/>
              <a:t>Similar mechanism of action to </a:t>
            </a:r>
            <a:r>
              <a:rPr lang="en-US" dirty="0" err="1" smtClean="0"/>
              <a:t>exendins</a:t>
            </a:r>
            <a:r>
              <a:rPr lang="en-US" dirty="0" smtClean="0"/>
              <a:t> (DPP4 inhibitors)</a:t>
            </a:r>
          </a:p>
          <a:p>
            <a:pPr lvl="1"/>
            <a:r>
              <a:rPr lang="en-US" dirty="0" smtClean="0"/>
              <a:t>These drugs blocks the breakdown of endogenous GLP1</a:t>
            </a:r>
          </a:p>
          <a:p>
            <a:pPr lvl="1"/>
            <a:r>
              <a:rPr lang="en-US" dirty="0" smtClean="0"/>
              <a:t>Examples include </a:t>
            </a:r>
            <a:r>
              <a:rPr lang="en-US" dirty="0" err="1" smtClean="0"/>
              <a:t>Sitagliptin</a:t>
            </a:r>
            <a:r>
              <a:rPr lang="en-US" dirty="0" smtClean="0"/>
              <a:t> (Januvia)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GLP-1 Agonists as anti-Obesity Drugs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9" y="1690688"/>
            <a:ext cx="7532566" cy="40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785" y="1690688"/>
            <a:ext cx="275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Liragutide</a:t>
            </a:r>
            <a:r>
              <a:rPr lang="en-US" dirty="0" smtClean="0"/>
              <a:t> is a GLP-1 analog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376" y="5777882"/>
            <a:ext cx="1043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Wadden</a:t>
            </a:r>
            <a:r>
              <a:rPr lang="en-US" dirty="0" smtClean="0">
                <a:effectLst/>
              </a:rPr>
              <a:t> TA, Hollander P, Klein S, </a:t>
            </a:r>
            <a:r>
              <a:rPr lang="en-US" dirty="0" err="1" smtClean="0">
                <a:effectLst/>
              </a:rPr>
              <a:t>Niswender</a:t>
            </a:r>
            <a:r>
              <a:rPr lang="en-US" dirty="0" smtClean="0">
                <a:effectLst/>
              </a:rPr>
              <a:t> K, Woo V, Hale PM, </a:t>
            </a:r>
            <a:r>
              <a:rPr lang="en-US" dirty="0" err="1" smtClean="0">
                <a:effectLst/>
              </a:rPr>
              <a:t>Aronne</a:t>
            </a:r>
            <a:r>
              <a:rPr lang="en-US" dirty="0" smtClean="0">
                <a:effectLst/>
              </a:rPr>
              <a:t> L. Weight maintenance and additional weight loss with </a:t>
            </a:r>
            <a:r>
              <a:rPr lang="en-US" dirty="0" err="1" smtClean="0">
                <a:effectLst/>
              </a:rPr>
              <a:t>liraglutide</a:t>
            </a:r>
            <a:r>
              <a:rPr lang="en-US" dirty="0" smtClean="0">
                <a:effectLst/>
              </a:rPr>
              <a:t> after low-calorie-diet-induced weight loss: The SCALE Maintenance randomized study.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. Nature Publishing Group; 2013; 37: 1443–51.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10.1038/ijo.2013.120.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1115</Words>
  <Application>Microsoft Macintosh PowerPoint</Application>
  <PresentationFormat>Widescreen</PresentationFormat>
  <Paragraphs>147</Paragraphs>
  <Slides>23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Pharmacologic and Surgical Approaches to Obesity</vt:lpstr>
      <vt:lpstr>Learning Objectives</vt:lpstr>
      <vt:lpstr>Obesity Pharmacotherapy</vt:lpstr>
      <vt:lpstr>Design a drug exercise</vt:lpstr>
      <vt:lpstr>Some Anti-Obesity Drugs</vt:lpstr>
      <vt:lpstr>Orlistat</vt:lpstr>
      <vt:lpstr>Who do you think orlistat might be the most effective for?</vt:lpstr>
      <vt:lpstr>Liragutide, a GLP-1 (Glucagon-Like Peptide 1) Agonist</vt:lpstr>
      <vt:lpstr>GLP-1 Agonists as anti-Obesity Drugs</vt:lpstr>
      <vt:lpstr>Who do you think liragutide might be the most effective for?</vt:lpstr>
      <vt:lpstr>Phentermine and Topiramate</vt:lpstr>
      <vt:lpstr>Effectiveness of Phentermine/Topiramate</vt:lpstr>
      <vt:lpstr>Who do you think liragutide might be the most effective for?</vt:lpstr>
      <vt:lpstr>Lorcaserin and Bupropion/Naltrexone</vt:lpstr>
      <vt:lpstr>Who do you think lorcaserin or naltrexone/bupropioin might be the most effective for?</vt:lpstr>
      <vt:lpstr>Approximate Effectiveness</vt:lpstr>
      <vt:lpstr>Effectiveness in context</vt:lpstr>
      <vt:lpstr>Dinitrophenol</vt:lpstr>
      <vt:lpstr>Common Types of Bariatric Surgery</vt:lpstr>
      <vt:lpstr>Effectiveness of Bariatric Surgery</vt:lpstr>
      <vt:lpstr>Why is this more effective?</vt:lpstr>
      <vt:lpstr>The costs of bariatric surgery</vt:lpstr>
      <vt:lpstr>Learning Objectives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</cp:revision>
  <dcterms:created xsi:type="dcterms:W3CDTF">2017-11-20T15:46:36Z</dcterms:created>
  <dcterms:modified xsi:type="dcterms:W3CDTF">2017-11-20T17:49:33Z</dcterms:modified>
</cp:coreProperties>
</file>